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59" r:id="rId6"/>
    <p:sldId id="262" r:id="rId7"/>
    <p:sldId id="264" r:id="rId8"/>
    <p:sldId id="266" r:id="rId9"/>
    <p:sldId id="265" r:id="rId10"/>
    <p:sldId id="267" r:id="rId11"/>
    <p:sldId id="258" r:id="rId12"/>
    <p:sldId id="268" r:id="rId13"/>
    <p:sldId id="269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08F51-0D72-9743-B4A6-4E06E77E4F97}" v="175" dt="2025-03-25T21:02:42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howGuides="1">
      <p:cViewPr>
        <p:scale>
          <a:sx n="140" d="100"/>
          <a:sy n="140" d="100"/>
        </p:scale>
        <p:origin x="1032" y="2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320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9794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8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600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1766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541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9792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8819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000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4653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920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2168DB-C3CE-2A46-AE85-FBB42A88AD08}" type="datetimeFigureOut">
              <a:rPr lang="en-ES" smtClean="0"/>
              <a:t>25/3/25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93322E-BEF3-E241-BB3C-A121FE352FB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515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quaternary-megafauna-extin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wf.es/nuestro_trabajo/informe_planeta_vivo_ipv/informe_planeta_vivo_2024_perdidad_biodiversidad/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royalsociety.org/news-resources/projects/biodiversity/decline-and-extinc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yalsociety.org/news-resources/projects/biodiversity/decline-and-extinction/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t.co/qfa8kgllW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dian_vulture_crisis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deasforindia.in/topics/environment/how-human-and-ecosystem-health-are-intertwined-evidence-from-vulture-population-collapse-in-india.html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science.org/content/article/loss-india-s-vultures-may-have-led-deaths-half-million-peopl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wwf.es/nuestro_trabajo/informe_planeta_vivo_ipv/informe_planeta_vivo_2024_perdidad_biodiversida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wf.es/nuestro_trabajo/informe_planeta_vivo_ipv/informe_planeta_vivo_2024_perdidad_biodiversida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98B991B-EC2A-90D3-10B4-3B79E47E576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1C183C3-2B34-6A5D-27E3-4510B9BE5A0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1A31F-C81F-03C6-F93B-057558DD082C}"/>
              </a:ext>
            </a:extLst>
          </p:cNvPr>
          <p:cNvSpPr txBox="1"/>
          <p:nvPr/>
        </p:nvSpPr>
        <p:spPr>
          <a:xfrm>
            <a:off x="257451" y="1336409"/>
            <a:ext cx="8806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gestión de especies amenazadas es el conjunto de acciones planificadas, basadas en evidencia científica, dirigidas a mantener o recuperar poblaciones viables de especies que enfrentan un riesgo significativo de extinción.</a:t>
            </a:r>
            <a:endParaRPr lang="es-ES_tradnl" noProof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A03F3-470D-1095-A8FF-EB0E5C9917F1}"/>
              </a:ext>
            </a:extLst>
          </p:cNvPr>
          <p:cNvSpPr txBox="1"/>
          <p:nvPr/>
        </p:nvSpPr>
        <p:spPr>
          <a:xfrm>
            <a:off x="257452" y="905522"/>
            <a:ext cx="2710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Definición y objetivos</a:t>
            </a:r>
          </a:p>
        </p:txBody>
      </p:sp>
      <p:pic>
        <p:nvPicPr>
          <p:cNvPr id="1026" name="Picture 2" descr="The protection of threatened species - North Africa Trees">
            <a:extLst>
              <a:ext uri="{FF2B5EF4-FFF2-40B4-BE49-F238E27FC236}">
                <a16:creationId xmlns:a16="http://schemas.microsoft.com/office/drawing/2014/main" id="{17B532C5-9E03-03D2-4D21-5C336D82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2" y="2823881"/>
            <a:ext cx="4729410" cy="358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tate of threatened species management in Queensland | Wildlife  Preservation Society of Queensland">
            <a:extLst>
              <a:ext uri="{FF2B5EF4-FFF2-40B4-BE49-F238E27FC236}">
                <a16:creationId xmlns:a16="http://schemas.microsoft.com/office/drawing/2014/main" id="{6B16A6A6-8957-7DE4-ADBD-D5658C797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5" y="2565647"/>
            <a:ext cx="4600539" cy="218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agement of Threatened Species and Ecological Communities under the  Environment Protection and Biodiversity Conservation Act 1999 | Australian  National Audit Office (ANAO)">
            <a:extLst>
              <a:ext uri="{FF2B5EF4-FFF2-40B4-BE49-F238E27FC236}">
                <a16:creationId xmlns:a16="http://schemas.microsoft.com/office/drawing/2014/main" id="{8CB58B42-6238-BF84-1AA2-478C9780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775" y="4847127"/>
            <a:ext cx="2564572" cy="18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bies pinsapo | Spanish fir - Van den Berk Viviros">
            <a:extLst>
              <a:ext uri="{FF2B5EF4-FFF2-40B4-BE49-F238E27FC236}">
                <a16:creationId xmlns:a16="http://schemas.microsoft.com/office/drawing/2014/main" id="{3A1B970D-0AA3-1A64-7DB2-9EA8305AE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64" y="4847127"/>
            <a:ext cx="1712949" cy="18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300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A503-ADD2-4B12-ACDA-F18B92A04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94F3318E-851D-BB02-5A9A-DA11D8837625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4222ED-A2A7-E0F2-CBA4-97746BD0FE47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BAA6-B168-E7FF-EE76-3FB00D19AD6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2FAD9-A8FE-09EB-ACF3-586F42B060FB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map of the world with different colored areas&#10;&#10;AI-generated content may be incorrect.">
            <a:extLst>
              <a:ext uri="{FF2B5EF4-FFF2-40B4-BE49-F238E27FC236}">
                <a16:creationId xmlns:a16="http://schemas.microsoft.com/office/drawing/2014/main" id="{04EB175A-4207-8E96-0B69-97CA7D04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4" y="1767296"/>
            <a:ext cx="4675359" cy="4858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612777-EEA3-563A-1F71-B206F24D50B1}"/>
              </a:ext>
            </a:extLst>
          </p:cNvPr>
          <p:cNvSpPr txBox="1"/>
          <p:nvPr/>
        </p:nvSpPr>
        <p:spPr>
          <a:xfrm>
            <a:off x="1087513" y="6589375"/>
            <a:ext cx="79946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https://www.wwf.es/nuestro_trabajo/informe_planeta_vivo_ipv/informe_planeta_vivo_2024_perdidad_biodiversidad/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4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4F6D6-EA5C-D309-C0D5-4A708DDA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096538A5-87C0-7E76-7C05-3D567C44157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67E09B85-389D-6442-748E-B141B07954C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E6EA3-D73D-63A8-D893-568129F80B3D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96870-D54B-7BC7-E25C-CB641E9F5309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435C5-7CC8-C5A7-9D06-82764DC0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242"/>
          <a:stretch/>
        </p:blipFill>
        <p:spPr>
          <a:xfrm>
            <a:off x="527543" y="2217939"/>
            <a:ext cx="8147846" cy="3734539"/>
          </a:xfrm>
          <a:prstGeom prst="rect">
            <a:avLst/>
          </a:prstGeom>
        </p:spPr>
      </p:pic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7AEF70DF-75B2-DEC2-F4BB-0E741AB3D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7C51059-E612-F417-8E44-0D0E63C60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8FFCFE78-D386-A97B-769C-D4C95C80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04D869D-55C7-02B4-2DA4-B7029D98F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18E0-CED4-9CA2-EB78-80D553054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F9546214-DDBE-D06C-84D1-180CE619A0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4B153F37-6D56-5038-1561-6EF4802A477E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2508C-0C45-049C-7EA7-36FBCA07ABD6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8302F-BEB9-CA50-8882-DC7BD78F5646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DCAFD645-4971-7DA6-B4A3-317BB8A0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0D4B6BC-5D49-05DB-694C-C6E62063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BAD44562-148B-B842-D07B-3A34C7F45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AAFC4B7-F732-7710-115A-6F136E2F4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137067-4996-59E5-F8C1-3C0089C20C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8154" b="26246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1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492B-24B6-A48D-D831-2238BC40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25D57FE0-3584-3D8A-4690-3ED9D51C3C4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FF6CB5B1-DC1D-0631-82BB-C2308A61685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724E-01E0-F0EB-8C9D-128A59F232B7}"/>
              </a:ext>
            </a:extLst>
          </p:cNvPr>
          <p:cNvSpPr txBox="1"/>
          <p:nvPr/>
        </p:nvSpPr>
        <p:spPr>
          <a:xfrm>
            <a:off x="257451" y="1336409"/>
            <a:ext cx="9170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actividad humana compite con el resto de la vida. Nuestro sistema económico funciona así.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35842-D5E2-566D-C649-E01DFDA37324}"/>
              </a:ext>
            </a:extLst>
          </p:cNvPr>
          <p:cNvSpPr txBox="1"/>
          <p:nvPr/>
        </p:nvSpPr>
        <p:spPr>
          <a:xfrm>
            <a:off x="257452" y="905522"/>
            <a:ext cx="38507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existe este problema?</a:t>
            </a:r>
          </a:p>
        </p:txBody>
      </p:sp>
      <p:pic>
        <p:nvPicPr>
          <p:cNvPr id="10" name="Picture 9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83A3355-AA0D-827B-95AD-C19AC973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699" y="2912023"/>
            <a:ext cx="6159500" cy="4419600"/>
          </a:xfrm>
          <a:prstGeom prst="rect">
            <a:avLst/>
          </a:prstGeom>
        </p:spPr>
      </p:pic>
      <p:pic>
        <p:nvPicPr>
          <p:cNvPr id="12" name="Picture 11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CCBD78E-3E0B-6F34-9DC4-8FE6CE3D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02" y="5047613"/>
            <a:ext cx="6184900" cy="4521200"/>
          </a:xfrm>
          <a:prstGeom prst="rect">
            <a:avLst/>
          </a:prstGeom>
        </p:spPr>
      </p:pic>
      <p:pic>
        <p:nvPicPr>
          <p:cNvPr id="1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26B1BEE3-0D36-9361-3BF5-824AC726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152" y="625907"/>
            <a:ext cx="4608000" cy="6858000"/>
          </a:xfrm>
          <a:prstGeom prst="rect">
            <a:avLst/>
          </a:prstGeom>
        </p:spPr>
      </p:pic>
      <p:pic>
        <p:nvPicPr>
          <p:cNvPr id="16" name="Picture 15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8338FF8-1C8A-5CC5-AD64-6BF8DEFEA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1401" y="4054907"/>
            <a:ext cx="6210300" cy="441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91C25-6F84-334F-0746-79260DF4A3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67" t="73961" r="-667" b="-9561"/>
          <a:stretch/>
        </p:blipFill>
        <p:spPr>
          <a:xfrm>
            <a:off x="395193" y="2282428"/>
            <a:ext cx="8427225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7AB9-60E5-EDAC-4D35-E51A8C90B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6AE4C530-3F97-967B-8689-1DD413607E9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7897677-864A-BD70-D173-2B2B173BEA8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0C747-9E91-2E1C-89D7-2597893ABD2D}"/>
              </a:ext>
            </a:extLst>
          </p:cNvPr>
          <p:cNvSpPr txBox="1"/>
          <p:nvPr/>
        </p:nvSpPr>
        <p:spPr>
          <a:xfrm>
            <a:off x="257452" y="1336409"/>
            <a:ext cx="27831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humanos hemos extinguido especies desde que empezamos a colonizar el planeta…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DC59-D3DF-A1D3-E356-EC53734CB4A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15" name="Picture 14" descr="A map of the world with animals&#10;&#10;AI-generated content may be incorrect.">
            <a:extLst>
              <a:ext uri="{FF2B5EF4-FFF2-40B4-BE49-F238E27FC236}">
                <a16:creationId xmlns:a16="http://schemas.microsoft.com/office/drawing/2014/main" id="{1AA2224F-FFC1-579A-3694-B2E81217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9" y="1185488"/>
            <a:ext cx="6638483" cy="5329203"/>
          </a:xfrm>
          <a:prstGeom prst="rect">
            <a:avLst/>
          </a:prstGeom>
        </p:spPr>
      </p:pic>
      <p:sp>
        <p:nvSpPr>
          <p:cNvPr id="17" name="TextBox 16">
            <a:hlinkClick r:id="rId3"/>
            <a:extLst>
              <a:ext uri="{FF2B5EF4-FFF2-40B4-BE49-F238E27FC236}">
                <a16:creationId xmlns:a16="http://schemas.microsoft.com/office/drawing/2014/main" id="{0A28E100-4B85-820D-2450-0EAF8587BB96}"/>
              </a:ext>
            </a:extLst>
          </p:cNvPr>
          <p:cNvSpPr txBox="1"/>
          <p:nvPr/>
        </p:nvSpPr>
        <p:spPr>
          <a:xfrm>
            <a:off x="3040603" y="6514691"/>
            <a:ext cx="49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https://ourworldindata.org/quaternary-megafauna-extinction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graph showing extinct species&#10;&#10;AI-generated content may be incorrect.">
            <a:extLst>
              <a:ext uri="{FF2B5EF4-FFF2-40B4-BE49-F238E27FC236}">
                <a16:creationId xmlns:a16="http://schemas.microsoft.com/office/drawing/2014/main" id="{BE7A0B47-605F-4DE0-1908-998C44BF5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51" y="3308647"/>
            <a:ext cx="2773464" cy="20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F87DB-56C5-FBA2-15DF-4AA76FDC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4705805B-26C1-FEB7-1297-B0B6CF9B3CAD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3C067D1F-9B7F-935C-8158-0DE188829A5D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7EAD0-0939-1B30-4B33-B3D83A5365C2}"/>
              </a:ext>
            </a:extLst>
          </p:cNvPr>
          <p:cNvSpPr txBox="1"/>
          <p:nvPr/>
        </p:nvSpPr>
        <p:spPr>
          <a:xfrm>
            <a:off x="257451" y="1336409"/>
            <a:ext cx="30716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tasa de extinción de especies provocada por la </a:t>
            </a:r>
            <a:r>
              <a:rPr lang="es-ES_tradnl" b="0" i="0" noProof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activida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d humana es, aparentemente, 100 veces más alta que la considerada natural. </a:t>
            </a:r>
            <a:endParaRPr lang="es-ES_tradnl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148E2-4D92-3A7F-0B68-DBAB716D939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2" name="Picture 4" descr="Figure 1">
            <a:extLst>
              <a:ext uri="{FF2B5EF4-FFF2-40B4-BE49-F238E27FC236}">
                <a16:creationId xmlns:a16="http://schemas.microsoft.com/office/drawing/2014/main" id="{E0A4B015-559A-DC5B-72A7-2909E1B28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7" b="3122"/>
          <a:stretch/>
        </p:blipFill>
        <p:spPr bwMode="auto">
          <a:xfrm>
            <a:off x="3968484" y="905522"/>
            <a:ext cx="5626637" cy="524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text&#10;&#10;AI-generated content may be incorrect.">
            <a:extLst>
              <a:ext uri="{FF2B5EF4-FFF2-40B4-BE49-F238E27FC236}">
                <a16:creationId xmlns:a16="http://schemas.microsoft.com/office/drawing/2014/main" id="{1E227434-D456-0E2F-9D29-DA38173E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93" y="5914734"/>
            <a:ext cx="5626637" cy="770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8871F-2CE4-7B77-EA0B-13384B1A4815}"/>
              </a:ext>
            </a:extLst>
          </p:cNvPr>
          <p:cNvSpPr txBox="1"/>
          <p:nvPr/>
        </p:nvSpPr>
        <p:spPr>
          <a:xfrm>
            <a:off x="4145131" y="6562395"/>
            <a:ext cx="49626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https://royalsociety.org/news-resources/projects/biodiversity/decline-and-extinction/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72B8040-8A7D-753C-2E1D-AB9E1CAD1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79" y="3167797"/>
            <a:ext cx="4104171" cy="263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7EEF7E-20D0-D592-1035-3D21B5CD9B20}"/>
              </a:ext>
            </a:extLst>
          </p:cNvPr>
          <p:cNvSpPr txBox="1"/>
          <p:nvPr/>
        </p:nvSpPr>
        <p:spPr>
          <a:xfrm>
            <a:off x="310883" y="5847140"/>
            <a:ext cx="3657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https://www.wwf.es/nuestro_trabajo/informe_planeta_vivo_ipv/informe_planeta_vivo_2024_perdidad_biodiversidad/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513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DE8B-978B-13C5-5414-C04395B8E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B244994-A206-8110-F80B-4DA0EF6794C8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D31A05A3-AD1A-57C6-03C5-9FAF471809B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CB9A8-9121-ED3C-E70D-6E0F31A2AB77}"/>
              </a:ext>
            </a:extLst>
          </p:cNvPr>
          <p:cNvSpPr txBox="1"/>
          <p:nvPr/>
        </p:nvSpPr>
        <p:spPr>
          <a:xfrm>
            <a:off x="257451" y="1336409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estima que un 25% de las especies podrían estar amenazadas.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0822E-0156-AB90-BF1A-4B742E21D2B0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37BC3B8E-5121-246D-99E7-76B1CFE02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905522"/>
            <a:ext cx="6349259" cy="425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-up of a text&#10;&#10;AI-generated content may be incorrect.">
            <a:extLst>
              <a:ext uri="{FF2B5EF4-FFF2-40B4-BE49-F238E27FC236}">
                <a16:creationId xmlns:a16="http://schemas.microsoft.com/office/drawing/2014/main" id="{2CF279DB-FCD9-48A2-B42F-8A974D929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55" y="5155756"/>
            <a:ext cx="4931666" cy="1593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E1084-8463-3169-746F-E56B1BDF5990}"/>
              </a:ext>
            </a:extLst>
          </p:cNvPr>
          <p:cNvSpPr txBox="1"/>
          <p:nvPr/>
        </p:nvSpPr>
        <p:spPr>
          <a:xfrm>
            <a:off x="6066736" y="6595861"/>
            <a:ext cx="15817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https://t.co/qfa8kgllWF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16A2C-C24A-E706-25A3-9E5A07E0FA65}"/>
              </a:ext>
            </a:extLst>
          </p:cNvPr>
          <p:cNvSpPr txBox="1"/>
          <p:nvPr/>
        </p:nvSpPr>
        <p:spPr>
          <a:xfrm>
            <a:off x="257451" y="2349832"/>
            <a:ext cx="3071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/>
              <a:t>Se estima que el 68% de las poblaciones de vertebrados han experimentado un descenso en su abundancia entre 1970 y 2016.</a:t>
            </a:r>
          </a:p>
        </p:txBody>
      </p:sp>
      <p:pic>
        <p:nvPicPr>
          <p:cNvPr id="9218" name="Picture 2" descr="parrot">
            <a:extLst>
              <a:ext uri="{FF2B5EF4-FFF2-40B4-BE49-F238E27FC236}">
                <a16:creationId xmlns:a16="http://schemas.microsoft.com/office/drawing/2014/main" id="{5F61C476-62A8-E28E-EDD5-AE7248E4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2" y="4845116"/>
            <a:ext cx="2007171" cy="15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50417F-BB8A-A92D-84B5-099FC0C2CD2F}"/>
              </a:ext>
            </a:extLst>
          </p:cNvPr>
          <p:cNvSpPr txBox="1"/>
          <p:nvPr/>
        </p:nvSpPr>
        <p:spPr>
          <a:xfrm>
            <a:off x="257451" y="6300609"/>
            <a:ext cx="33912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https://royalsociety.org/news-resources/projects/biodiversity/decline-and-extinction/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3FB8D-4B43-FB3A-1B2F-284E44483265}"/>
              </a:ext>
            </a:extLst>
          </p:cNvPr>
          <p:cNvSpPr txBox="1"/>
          <p:nvPr/>
        </p:nvSpPr>
        <p:spPr>
          <a:xfrm>
            <a:off x="257451" y="3917253"/>
            <a:ext cx="307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_tradnl" noProof="0" dirty="0"/>
              <a:t>En general desaparecen las especies especialistas y sobreviven las generalistas.</a:t>
            </a:r>
          </a:p>
        </p:txBody>
      </p:sp>
    </p:spTree>
    <p:extLst>
      <p:ext uri="{BB962C8B-B14F-4D97-AF65-F5344CB8AC3E}">
        <p14:creationId xmlns:p14="http://schemas.microsoft.com/office/powerpoint/2010/main" val="386277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93B3-7ADE-2E9C-1F5F-3A7E82F60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C2EC191E-E79C-AB82-B3F1-00421D7DE782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47D8612-814B-2BFF-5749-3F8DE38E0D3A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FE9C-8F33-0FB4-60E8-B8C2429F89C4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pic>
        <p:nvPicPr>
          <p:cNvPr id="2" name="Picture 1" descr="A cartoon of a pyramid of cards&#10;&#10;AI-generated content may be incorrect.">
            <a:extLst>
              <a:ext uri="{FF2B5EF4-FFF2-40B4-BE49-F238E27FC236}">
                <a16:creationId xmlns:a16="http://schemas.microsoft.com/office/drawing/2014/main" id="{0DBFA8A2-A5E7-F44C-4940-9F119235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553592"/>
            <a:ext cx="3801660" cy="4700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0F08B1-10CB-0A97-BE34-1B0959F3B611}"/>
              </a:ext>
            </a:extLst>
          </p:cNvPr>
          <p:cNvSpPr txBox="1"/>
          <p:nvPr/>
        </p:nvSpPr>
        <p:spPr>
          <a:xfrm>
            <a:off x="4545365" y="1553592"/>
            <a:ext cx="399495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podemos vivir en un mundo sin otras especies.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Necesitamos un número alto pero indefinido de otras especies para subsistir.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b="0" i="0" noProof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¿Cuántas especies podemos permitirnos perder sin que eso nos afecte?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Razones éticas. ¿tenemos derecho a erradicar a nuestros “vecinos” más cercanos?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43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DA512-514C-E532-A604-F3553B4F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F069D1C-EE0F-D5BC-3257-BEDF9328E0BA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A7B3937-84FC-5745-9FCF-188F2C90FF2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83CC6-DC61-26F0-4E90-77A119C36BBE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5B031-1081-CA7A-FADB-7A1BE17818EE}"/>
              </a:ext>
            </a:extLst>
          </p:cNvPr>
          <p:cNvSpPr txBox="1"/>
          <p:nvPr/>
        </p:nvSpPr>
        <p:spPr>
          <a:xfrm>
            <a:off x="257452" y="1336409"/>
            <a:ext cx="39949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de algunas especies nos afecta directamente.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0" name="Picture 2" descr="When Vultures Die, We Die">
            <a:extLst>
              <a:ext uri="{FF2B5EF4-FFF2-40B4-BE49-F238E27FC236}">
                <a16:creationId xmlns:a16="http://schemas.microsoft.com/office/drawing/2014/main" id="{DA435D21-D3A9-16A6-36FB-D3A39BF15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9"/>
          <a:stretch/>
        </p:blipFill>
        <p:spPr bwMode="auto">
          <a:xfrm>
            <a:off x="322769" y="2025586"/>
            <a:ext cx="1742558" cy="148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A9850F-D15C-9779-EB7A-E681B3EF4ACC}"/>
              </a:ext>
            </a:extLst>
          </p:cNvPr>
          <p:cNvSpPr txBox="1"/>
          <p:nvPr/>
        </p:nvSpPr>
        <p:spPr>
          <a:xfrm>
            <a:off x="2074205" y="2904398"/>
            <a:ext cx="29429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https://en.wikipedia.org/wiki/Indian_vulture_crisis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6D7B59-3051-2F4C-2309-BE12692B84F2}"/>
              </a:ext>
            </a:extLst>
          </p:cNvPr>
          <p:cNvSpPr txBox="1"/>
          <p:nvPr/>
        </p:nvSpPr>
        <p:spPr>
          <a:xfrm>
            <a:off x="2065327" y="3106806"/>
            <a:ext cx="28250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www.science.org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/content/article/loss-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india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-s-vultures-may-have-led-deaths-half-million-people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CD1E640-6593-46D3-6E9C-24582200F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6" t="3581" r="28501"/>
          <a:stretch/>
        </p:blipFill>
        <p:spPr bwMode="auto">
          <a:xfrm>
            <a:off x="6224724" y="1047172"/>
            <a:ext cx="2825030" cy="52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622C02B-2753-B133-1D6B-BA4738C53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9" r="76307"/>
          <a:stretch/>
        </p:blipFill>
        <p:spPr bwMode="auto">
          <a:xfrm>
            <a:off x="8711173" y="5970763"/>
            <a:ext cx="1194827" cy="70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1D1A3C-14DE-9F30-76D3-EF5E5F0181B5}"/>
              </a:ext>
            </a:extLst>
          </p:cNvPr>
          <p:cNvSpPr txBox="1"/>
          <p:nvPr/>
        </p:nvSpPr>
        <p:spPr>
          <a:xfrm>
            <a:off x="5264417" y="6241565"/>
            <a:ext cx="36472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https://www.ideasforindia.in/topics/environment/how-human-and-ecosystem-health-are-intertwined-evidence-from-vulture-population-collapse-in-india.html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AE923E5B-9541-ED47-FCD7-1759C4F6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4"/>
          <a:stretch/>
        </p:blipFill>
        <p:spPr bwMode="auto">
          <a:xfrm>
            <a:off x="397517" y="3737207"/>
            <a:ext cx="4244067" cy="30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1CF5AA-45E8-938C-9D5B-9BC84B0844C1}"/>
              </a:ext>
            </a:extLst>
          </p:cNvPr>
          <p:cNvSpPr txBox="1"/>
          <p:nvPr/>
        </p:nvSpPr>
        <p:spPr>
          <a:xfrm>
            <a:off x="5835545" y="1284334"/>
            <a:ext cx="1198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90% descenso</a:t>
            </a:r>
          </a:p>
          <a:p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</a:rPr>
              <a:t>e 50 millones a pocos miles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FF035-D12A-C688-9687-616D86C8B0FC}"/>
              </a:ext>
            </a:extLst>
          </p:cNvPr>
          <p:cNvSpPr txBox="1"/>
          <p:nvPr/>
        </p:nvSpPr>
        <p:spPr>
          <a:xfrm>
            <a:off x="7125771" y="5914141"/>
            <a:ext cx="1198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Calibri" panose="020F0502020204030204" pitchFamily="34" charset="0"/>
                <a:cs typeface="Calibri" panose="020F0502020204030204" pitchFamily="34" charset="0"/>
              </a:rPr>
              <a:t>500.000 muertes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78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859BC-DDBB-C2BC-4C29-E80E7B3D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10A5DB64-24E6-532D-AB86-DF48AC3604A4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ACB9CFF3-A04B-6308-D99D-9B92592843E9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F52CE-0C1F-CB48-2C76-10B3833E104C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C8AA8-29D8-5FB7-2452-CF6580E25113}"/>
              </a:ext>
            </a:extLst>
          </p:cNvPr>
          <p:cNvSpPr txBox="1"/>
          <p:nvPr/>
        </p:nvSpPr>
        <p:spPr>
          <a:xfrm>
            <a:off x="257452" y="1336409"/>
            <a:ext cx="9391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4EDB584-F101-4F5F-F2B2-83B993C4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" y="2350889"/>
            <a:ext cx="3757474" cy="2170985"/>
          </a:xfrm>
          <a:prstGeom prst="rect">
            <a:avLst/>
          </a:prstGeom>
        </p:spPr>
      </p:pic>
      <p:pic>
        <p:nvPicPr>
          <p:cNvPr id="10" name="Picture 9" descr="A diagram of a coral reef&#10;&#10;AI-generated content may be incorrect.">
            <a:extLst>
              <a:ext uri="{FF2B5EF4-FFF2-40B4-BE49-F238E27FC236}">
                <a16:creationId xmlns:a16="http://schemas.microsoft.com/office/drawing/2014/main" id="{E76D529D-6192-D639-9A81-EC60F3E6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831" y="992490"/>
            <a:ext cx="7618276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FEFCAE-520F-CD38-83D2-271CB3E29470}"/>
              </a:ext>
            </a:extLst>
          </p:cNvPr>
          <p:cNvSpPr txBox="1"/>
          <p:nvPr/>
        </p:nvSpPr>
        <p:spPr>
          <a:xfrm>
            <a:off x="198983" y="4321819"/>
            <a:ext cx="3657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https://www.wwf.es/nuestro_trabajo/informe_planeta_vivo_ipv/informe_planeta_vivo_2024_perdidad_biodiversidad/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Imagen 1" descr="Screen Shot 2016-03-06 at 23.10.25.png">
            <a:extLst>
              <a:ext uri="{FF2B5EF4-FFF2-40B4-BE49-F238E27FC236}">
                <a16:creationId xmlns:a16="http://schemas.microsoft.com/office/drawing/2014/main" id="{74296449-A606-FB5C-86FE-B10A4DA70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84" y="1989696"/>
            <a:ext cx="5838407" cy="3852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17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F5316-426A-15A5-77EF-1E426B5A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7DAA9A5C-993B-3459-3AC9-E12CC1DE4CA9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5768FDDE-CEB1-8764-4A67-0641DC8AD6E6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BAB04-AC21-4B98-0AD5-DC9AAAEB8375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C8C4B-4269-E225-1293-9E2B9E06D523}"/>
              </a:ext>
            </a:extLst>
          </p:cNvPr>
          <p:cNvSpPr txBox="1"/>
          <p:nvPr/>
        </p:nvSpPr>
        <p:spPr>
          <a:xfrm>
            <a:off x="257452" y="1336409"/>
            <a:ext cx="3009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diagram of a coral reef&#10;&#10;AI-generated content may be incorrect.">
            <a:extLst>
              <a:ext uri="{FF2B5EF4-FFF2-40B4-BE49-F238E27FC236}">
                <a16:creationId xmlns:a16="http://schemas.microsoft.com/office/drawing/2014/main" id="{EA26C2C6-6A8A-3FE1-1025-D249F643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40" y="1037454"/>
            <a:ext cx="6448128" cy="58046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6F4815-2992-A755-2068-218D26F9242A}"/>
              </a:ext>
            </a:extLst>
          </p:cNvPr>
          <p:cNvSpPr txBox="1"/>
          <p:nvPr/>
        </p:nvSpPr>
        <p:spPr>
          <a:xfrm>
            <a:off x="336608" y="5820546"/>
            <a:ext cx="30095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https://www.wwf.es/nuestro_trabajo/informe_planeta_vivo_ipv/informe_planeta_vivo_2024_perdidad_biodiversidad/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7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BDB7-46B4-C6D2-A86E-1644A32E3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7">
            <a:extLst>
              <a:ext uri="{FF2B5EF4-FFF2-40B4-BE49-F238E27FC236}">
                <a16:creationId xmlns:a16="http://schemas.microsoft.com/office/drawing/2014/main" id="{A2A9F5F7-0EE3-48BB-7D76-3C460BE7166F}"/>
              </a:ext>
            </a:extLst>
          </p:cNvPr>
          <p:cNvSpPr/>
          <p:nvPr/>
        </p:nvSpPr>
        <p:spPr>
          <a:xfrm>
            <a:off x="0" y="0"/>
            <a:ext cx="9906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ES_tradnl" sz="1800" b="1" i="0" u="none" strike="noStrike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4;p7">
            <a:extLst>
              <a:ext uri="{FF2B5EF4-FFF2-40B4-BE49-F238E27FC236}">
                <a16:creationId xmlns:a16="http://schemas.microsoft.com/office/drawing/2014/main" id="{23765F6D-00D8-E20C-F463-10725E8357C4}"/>
              </a:ext>
            </a:extLst>
          </p:cNvPr>
          <p:cNvSpPr/>
          <p:nvPr/>
        </p:nvSpPr>
        <p:spPr>
          <a:xfrm>
            <a:off x="166531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s-ES_tradnl" sz="3600" b="1" i="0" u="none" strike="noStrike" cap="none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</a:t>
            </a:r>
            <a:r>
              <a:rPr lang="es-ES_tradnl" sz="3600" b="1" noProof="0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especies amenazadas</a:t>
            </a:r>
            <a:endParaRPr lang="es-ES_tradnl" sz="3600" b="0" i="0" u="none" strike="noStrike" cap="none" noProof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79BB7-5042-BCA7-922B-9854BEA73722}"/>
              </a:ext>
            </a:extLst>
          </p:cNvPr>
          <p:cNvSpPr txBox="1"/>
          <p:nvPr/>
        </p:nvSpPr>
        <p:spPr>
          <a:xfrm>
            <a:off x="257452" y="905522"/>
            <a:ext cx="2866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2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¿Por qué es necesario?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1B542-27BF-553F-4A18-5C5E0DEAF2D3}"/>
              </a:ext>
            </a:extLst>
          </p:cNvPr>
          <p:cNvSpPr txBox="1"/>
          <p:nvPr/>
        </p:nvSpPr>
        <p:spPr>
          <a:xfrm>
            <a:off x="257452" y="1336409"/>
            <a:ext cx="931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 desaparición especies puede provocar cambios bruscos en los ecosistemas. Puntos de inflexión. </a:t>
            </a:r>
            <a:endParaRPr lang="es-ES_tradnl" b="0" i="0" noProof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diagram of a landscape with trees and clouds&#10;&#10;AI-generated content may be incorrect.">
            <a:extLst>
              <a:ext uri="{FF2B5EF4-FFF2-40B4-BE49-F238E27FC236}">
                <a16:creationId xmlns:a16="http://schemas.microsoft.com/office/drawing/2014/main" id="{29F56D21-039C-6E4B-A4E1-269360A8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4" y="1900551"/>
            <a:ext cx="8418552" cy="48119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8D9CD-4B9A-BACD-1FD2-16C393993BE4}"/>
              </a:ext>
            </a:extLst>
          </p:cNvPr>
          <p:cNvSpPr txBox="1"/>
          <p:nvPr/>
        </p:nvSpPr>
        <p:spPr>
          <a:xfrm>
            <a:off x="892205" y="4998128"/>
            <a:ext cx="3670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estima que si destruimos el 25% de la selva podríamos llegar a un punto de no retorno.</a:t>
            </a:r>
          </a:p>
          <a:p>
            <a:r>
              <a:rPr lang="en-ES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 hemos deforestado entre el 14 y el 17%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2777E-5271-7C20-6169-AC4BEB510BE3}"/>
              </a:ext>
            </a:extLst>
          </p:cNvPr>
          <p:cNvSpPr txBox="1"/>
          <p:nvPr/>
        </p:nvSpPr>
        <p:spPr>
          <a:xfrm>
            <a:off x="1087513" y="6589375"/>
            <a:ext cx="79946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https://www.wwf.es/nuestro_trabajo/informe_planeta_vivo_ipv/informe_planeta_vivo_2024_perdidad_biodiversidad/</a:t>
            </a:r>
            <a:endParaRPr lang="en-E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3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705</Words>
  <Application>Microsoft Macintosh PowerPoint</Application>
  <PresentationFormat>A4 Paper (210x297 mm)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2025-03-25T16:53:46Z</dcterms:created>
  <dcterms:modified xsi:type="dcterms:W3CDTF">2025-03-25T21:04:11Z</dcterms:modified>
</cp:coreProperties>
</file>